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</p:sldMasterIdLst>
  <p:notesMasterIdLst>
    <p:notesMasterId r:id="rId17"/>
  </p:notesMasterIdLst>
  <p:handoutMasterIdLst>
    <p:handoutMasterId r:id="rId18"/>
  </p:handoutMasterIdLst>
  <p:sldIdLst>
    <p:sldId id="256" r:id="rId5"/>
    <p:sldId id="257" r:id="rId6"/>
    <p:sldId id="260" r:id="rId7"/>
    <p:sldId id="261" r:id="rId8"/>
    <p:sldId id="262" r:id="rId9"/>
    <p:sldId id="268" r:id="rId10"/>
    <p:sldId id="263" r:id="rId11"/>
    <p:sldId id="264" r:id="rId12"/>
    <p:sldId id="265" r:id="rId13"/>
    <p:sldId id="266" r:id="rId14"/>
    <p:sldId id="267" r:id="rId15"/>
    <p:sldId id="259" r:id="rId16"/>
  </p:sldIdLst>
  <p:sldSz cx="9144000" cy="5143500" type="screen16x9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">
          <p15:clr>
            <a:srgbClr val="A4A3A4"/>
          </p15:clr>
        </p15:guide>
        <p15:guide id="2" orient="horz" pos="486">
          <p15:clr>
            <a:srgbClr val="A4A3A4"/>
          </p15:clr>
        </p15:guide>
        <p15:guide id="3" orient="horz" pos="1619">
          <p15:clr>
            <a:srgbClr val="A4A3A4"/>
          </p15:clr>
        </p15:guide>
        <p15:guide id="4" orient="horz" pos="756">
          <p15:clr>
            <a:srgbClr val="A4A3A4"/>
          </p15:clr>
        </p15:guide>
        <p15:guide id="5" orient="horz" pos="2159">
          <p15:clr>
            <a:srgbClr val="A4A3A4"/>
          </p15:clr>
        </p15:guide>
        <p15:guide id="6" orient="horz" pos="2900">
          <p15:clr>
            <a:srgbClr val="A4A3A4"/>
          </p15:clr>
        </p15:guide>
        <p15:guide id="7" pos="227">
          <p15:clr>
            <a:srgbClr val="A4A3A4"/>
          </p15:clr>
        </p15:guide>
        <p15:guide id="8" pos="2880">
          <p15:clr>
            <a:srgbClr val="A4A3A4"/>
          </p15:clr>
        </p15:guide>
        <p15:guide id="9" pos="5534">
          <p15:clr>
            <a:srgbClr val="A4A3A4"/>
          </p15:clr>
        </p15:guide>
        <p15:guide id="10" pos="3339">
          <p15:clr>
            <a:srgbClr val="A4A3A4"/>
          </p15:clr>
        </p15:guide>
        <p15:guide id="11" pos="3511">
          <p15:clr>
            <a:srgbClr val="A4A3A4"/>
          </p15:clr>
        </p15:guide>
        <p15:guide id="12" pos="5595">
          <p15:clr>
            <a:srgbClr val="A4A3A4"/>
          </p15:clr>
        </p15:guide>
        <p15:guide id="13" pos="4609">
          <p15:clr>
            <a:srgbClr val="A4A3A4"/>
          </p15:clr>
        </p15:guide>
        <p15:guide id="14" pos="11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ad Baker" initials="" lastIdx="15" clrIdx="0"/>
  <p:cmAuthor id="1" name="Stephanie Moyer" initials="SM" lastIdx="25" clrIdx="1"/>
  <p:cmAuthor id="2" name="Katie Schetzsle" initials="KS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9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FFF"/>
    <a:srgbClr val="5FBC4A"/>
    <a:srgbClr val="D0EBCA"/>
    <a:srgbClr val="B4DFAA"/>
    <a:srgbClr val="8ED07F"/>
    <a:srgbClr val="66CEDD"/>
    <a:srgbClr val="9A8BB4"/>
    <a:srgbClr val="BBB1CD"/>
    <a:srgbClr val="99DFE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5306" autoAdjust="0"/>
  </p:normalViewPr>
  <p:slideViewPr>
    <p:cSldViewPr snapToGrid="0">
      <p:cViewPr varScale="1">
        <p:scale>
          <a:sx n="144" d="100"/>
          <a:sy n="144" d="100"/>
        </p:scale>
        <p:origin x="1264" y="192"/>
      </p:cViewPr>
      <p:guideLst>
        <p:guide orient="horz" pos="180"/>
        <p:guide orient="horz" pos="486"/>
        <p:guide orient="horz" pos="1619"/>
        <p:guide orient="horz" pos="756"/>
        <p:guide orient="horz" pos="2159"/>
        <p:guide orient="horz" pos="2900"/>
        <p:guide pos="227"/>
        <p:guide pos="2880"/>
        <p:guide pos="5534"/>
        <p:guide pos="3339"/>
        <p:guide pos="3511"/>
        <p:guide pos="5595"/>
        <p:guide pos="4609"/>
        <p:guide pos="11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6" d="100"/>
          <a:sy n="106" d="100"/>
        </p:scale>
        <p:origin x="-2432" y="-112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78A3F-B0C3-C547-8166-98E3D5AC50A3}" type="datetimeFigureOut">
              <a:rPr lang="en-US" smtClean="0"/>
              <a:t>9/18/20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7ABCF-D673-104D-8B0D-B8445F7CAE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2043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88AF4-7541-AF40-A6B7-1DFCB02B1917}" type="datetimeFigureOut">
              <a:rPr lang="en-US" smtClean="0"/>
              <a:t>9/18/20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552B0-C013-0640-B23A-2D57AA8B189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44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Insert company name in upper-right.</a:t>
            </a:r>
          </a:p>
          <a:p>
            <a:endParaRPr lang="en-US" dirty="0"/>
          </a:p>
          <a:p>
            <a:r>
              <a:rPr lang="en-US" dirty="0"/>
              <a:t>*** Once you are done editing this presentation, we recommend saving it as a PDF document for distribution to your group. ***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468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not edit this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052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*** REMOVE THE LINK THAT DOES NOT APPLY TO YOUR GROUP’S PLAN ***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/</a:t>
            </a:r>
            <a:r>
              <a:rPr lang="en-US" dirty="0" err="1"/>
              <a:t>oe</a:t>
            </a:r>
            <a:r>
              <a:rPr lang="en-US" dirty="0"/>
              <a:t>-pos = </a:t>
            </a:r>
            <a:r>
              <a:rPr lang="en-US" b="1" dirty="0"/>
              <a:t>Delta Dental (Point-of-Service) </a:t>
            </a:r>
            <a:r>
              <a:rPr lang="en-US" dirty="0"/>
              <a:t>plan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/</a:t>
            </a:r>
            <a:r>
              <a:rPr lang="en-US" dirty="0" err="1"/>
              <a:t>oe</a:t>
            </a:r>
            <a:r>
              <a:rPr lang="en-US" dirty="0"/>
              <a:t>-std = </a:t>
            </a:r>
            <a:r>
              <a:rPr lang="en-US" b="1" dirty="0"/>
              <a:t>Delta Dental (Standard) </a:t>
            </a:r>
            <a:r>
              <a:rPr lang="en-US" dirty="0"/>
              <a:t>plan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Questions about which plan your group has? Contact your representative.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566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*** UPDATE ENROLLMENT DATE ***</a:t>
            </a:r>
          </a:p>
          <a:p>
            <a:r>
              <a:rPr lang="en-US" dirty="0"/>
              <a:t>Update the date and remove the highlighting.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39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 not edit this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49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Update the chart based on your group’s dental plan.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more detailed information on what’s covered, encourage your members to review their benefits summary.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11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*** REMOVE THIS SLIDE IF YOUR GROUP IS NOT THIS BENEFIT. ***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your group is offering this benefit, keep this slide—no edits needed.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216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Delta Dental PPO (Point-of-Service) plan</a:t>
            </a:r>
          </a:p>
          <a:p>
            <a:endParaRPr lang="en-US" dirty="0"/>
          </a:p>
          <a:p>
            <a:r>
              <a:rPr lang="en-US" dirty="0"/>
              <a:t>*** REMOVE EITHER THIS OR THE NEXT SLIDE ***</a:t>
            </a:r>
          </a:p>
          <a:p>
            <a:r>
              <a:rPr lang="en-US" dirty="0"/>
              <a:t>Based on your group’s plan, the coverage levels are different.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738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>
                <a:solidFill>
                  <a:srgbClr val="FF0000"/>
                </a:solidFill>
                <a:highlight>
                  <a:srgbClr val="FFFF00"/>
                </a:highlight>
              </a:rPr>
              <a:t>Delta Dental PPO (Standard) plan</a:t>
            </a:r>
          </a:p>
          <a:p>
            <a:endParaRPr lang="en-US" dirty="0"/>
          </a:p>
          <a:p>
            <a:r>
              <a:rPr lang="en-US" dirty="0"/>
              <a:t>*** REMOVE EITHER THIS OR THE PREVIOUS SLIDE ***</a:t>
            </a:r>
          </a:p>
          <a:p>
            <a:r>
              <a:rPr lang="en-US" dirty="0"/>
              <a:t>Based on your group’s plan, the coverage levels are different.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390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722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114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 not edit this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552B0-C013-0640-B23A-2D57AA8B189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93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3265"/>
            <a:ext cx="3429000" cy="13202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1876812"/>
            <a:ext cx="6434847" cy="73747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400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48845" y="2757987"/>
            <a:ext cx="6400800" cy="482751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date and/or subtitle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4787511"/>
            <a:ext cx="1447800" cy="355989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B1FC3C2-987A-4C42-9C16-E8894A6BEA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56110" y="174131"/>
            <a:ext cx="6414601" cy="482751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903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2" y="192858"/>
            <a:ext cx="8619626" cy="864064"/>
          </a:xfrm>
        </p:spPr>
        <p:txBody>
          <a:bodyPr anchor="t">
            <a:noAutofit/>
          </a:bodyPr>
          <a:lstStyle>
            <a:lvl1pPr algn="l">
              <a:defRPr sz="3200" baseline="0">
                <a:latin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912" y="1056922"/>
            <a:ext cx="8619626" cy="3537701"/>
          </a:xfrm>
        </p:spPr>
        <p:txBody>
          <a:bodyPr>
            <a:noAutofit/>
          </a:bodyPr>
          <a:lstStyle>
            <a:lvl1pPr marL="174625" indent="-174625">
              <a:spcBef>
                <a:spcPts val="0"/>
              </a:spcBef>
              <a:buClr>
                <a:schemeClr val="tx2"/>
              </a:buClr>
              <a:defRPr sz="2000" baseline="0"/>
            </a:lvl1pPr>
            <a:lvl2pPr marL="631825" indent="-174625">
              <a:spcBef>
                <a:spcPts val="0"/>
              </a:spcBef>
              <a:buClr>
                <a:schemeClr val="tx2"/>
              </a:buClr>
              <a:defRPr sz="2000"/>
            </a:lvl2pPr>
            <a:lvl3pPr marL="1089025" indent="-174625">
              <a:spcBef>
                <a:spcPts val="0"/>
              </a:spcBef>
              <a:buClr>
                <a:schemeClr val="tx2"/>
              </a:buClr>
              <a:defRPr sz="2000"/>
            </a:lvl3pPr>
            <a:lvl4pPr marL="1546225" indent="-174625">
              <a:spcBef>
                <a:spcPts val="0"/>
              </a:spcBef>
              <a:buClr>
                <a:schemeClr val="tx2"/>
              </a:buClr>
              <a:defRPr sz="2000"/>
            </a:lvl4pPr>
            <a:lvl5pPr marL="2003425" indent="-174625">
              <a:spcBef>
                <a:spcPts val="0"/>
              </a:spcBef>
              <a:buClr>
                <a:schemeClr val="tx2"/>
              </a:buCl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8" y="4889962"/>
            <a:ext cx="1031131" cy="2535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8" y="4889962"/>
            <a:ext cx="1031131" cy="2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16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280" y="243093"/>
            <a:ext cx="7772400" cy="879365"/>
          </a:xfrm>
        </p:spPr>
        <p:txBody>
          <a:bodyPr anchor="t">
            <a:noAutofit/>
          </a:bodyPr>
          <a:lstStyle>
            <a:lvl1pPr algn="l">
              <a:defRPr sz="4400" b="0" cap="none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46280" y="1208921"/>
            <a:ext cx="7772400" cy="634255"/>
          </a:xfrm>
        </p:spPr>
        <p:txBody>
          <a:bodyPr anchor="t">
            <a:noAutofit/>
          </a:bodyPr>
          <a:lstStyle>
            <a:lvl1pPr marL="0" indent="0">
              <a:buNone/>
              <a:defRPr sz="24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subtitle </a:t>
            </a:r>
          </a:p>
        </p:txBody>
      </p:sp>
    </p:spTree>
    <p:extLst>
      <p:ext uri="{BB962C8B-B14F-4D97-AF65-F5344CB8AC3E}">
        <p14:creationId xmlns:p14="http://schemas.microsoft.com/office/powerpoint/2010/main" val="63287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rong quote or stat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285750"/>
            <a:ext cx="5487988" cy="4317999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strong quote or statement</a:t>
            </a:r>
          </a:p>
        </p:txBody>
      </p:sp>
    </p:spTree>
    <p:extLst>
      <p:ext uri="{BB962C8B-B14F-4D97-AF65-F5344CB8AC3E}">
        <p14:creationId xmlns:p14="http://schemas.microsoft.com/office/powerpoint/2010/main" val="3496073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1" y="118427"/>
            <a:ext cx="8608987" cy="8572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919" y="1200151"/>
            <a:ext cx="8618707" cy="33944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6287" y="4747807"/>
            <a:ext cx="2895600" cy="273844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9398" y="4747808"/>
            <a:ext cx="489625" cy="273844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fld id="{B87BD71D-69BE-4AC5-8E30-1F73335219F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869" y="4889963"/>
            <a:ext cx="1031131" cy="25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96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72" r:id="rId3"/>
    <p:sldLayoutId id="2147483673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318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62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42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ltadentalin.com/oe-po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ltadentalin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Delta Dental of Indiana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000" dirty="0"/>
              <a:t>Dental Benefits Overview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75CC2-EAE8-6E4A-B38D-DA5B6DA62F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Insert Company Name</a:t>
            </a:r>
          </a:p>
        </p:txBody>
      </p:sp>
    </p:spTree>
    <p:extLst>
      <p:ext uri="{BB962C8B-B14F-4D97-AF65-F5344CB8AC3E}">
        <p14:creationId xmlns:p14="http://schemas.microsoft.com/office/powerpoint/2010/main" val="2079146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person, person, indoor, young&#10;&#10;Description automatically generated">
            <a:extLst>
              <a:ext uri="{FF2B5EF4-FFF2-40B4-BE49-F238E27FC236}">
                <a16:creationId xmlns:a16="http://schemas.microsoft.com/office/drawing/2014/main" id="{5E28F4F2-79AC-494A-B61E-4AC4906BE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 b="-3024"/>
          <a:stretch/>
        </p:blipFill>
        <p:spPr>
          <a:xfrm>
            <a:off x="0" y="0"/>
            <a:ext cx="9144000" cy="30772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626FE1-35ED-BD4C-B6BD-3AF0C586A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2" y="2543238"/>
            <a:ext cx="8619626" cy="864064"/>
          </a:xfrm>
        </p:spPr>
        <p:txBody>
          <a:bodyPr/>
          <a:lstStyle/>
          <a:p>
            <a:r>
              <a:rPr lang="en-US" dirty="0"/>
              <a:t>Visit Your Dentist!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F7411-BB9A-7044-8D99-0613DC856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3171463"/>
            <a:ext cx="8619626" cy="1747777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The connection—oral and overall health</a:t>
            </a:r>
          </a:p>
          <a:p>
            <a:pPr marL="0" indent="0">
              <a:buNone/>
            </a:pPr>
            <a:r>
              <a:rPr lang="en-US" sz="1600" dirty="0"/>
              <a:t>Your dentist is a disease detective. Did you know that your mouth holds clues to what’s going on with your overall health?</a:t>
            </a:r>
          </a:p>
          <a:p>
            <a:pPr marL="0" indent="0">
              <a:buNone/>
            </a:pPr>
            <a:r>
              <a:rPr lang="en-US" sz="1600" dirty="0"/>
              <a:t>Dentists can detect more than 120 signs and symptoms of nondental diseases by examining your mouth, head and neck.</a:t>
            </a:r>
          </a:p>
        </p:txBody>
      </p:sp>
    </p:spTree>
    <p:extLst>
      <p:ext uri="{BB962C8B-B14F-4D97-AF65-F5344CB8AC3E}">
        <p14:creationId xmlns:p14="http://schemas.microsoft.com/office/powerpoint/2010/main" val="1079108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F552D-3B7A-FE47-8A64-6BBDEC11C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837002"/>
            <a:ext cx="8619626" cy="3537701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2400" dirty="0"/>
              <a:t>Questions? </a:t>
            </a:r>
          </a:p>
          <a:p>
            <a:pPr marL="0" indent="0" algn="ctr">
              <a:buNone/>
            </a:pPr>
            <a:r>
              <a:rPr lang="en-US" sz="2400" dirty="0"/>
              <a:t>Call customer service, Monday through Friday, 8:30 a.m. to 8 p.m.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chemeClr val="tx2"/>
                </a:solidFill>
              </a:rPr>
              <a:t>800-524-0149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dirty="0"/>
              <a:t>Learn more about enrollment in a Delta Dental plan:</a:t>
            </a:r>
            <a:br>
              <a:rPr lang="en-US" sz="2400" dirty="0"/>
            </a:br>
            <a:r>
              <a:rPr lang="en-US" sz="2400" dirty="0">
                <a:hlinkClick r:id="rId3"/>
              </a:rPr>
              <a:t>www.deltadentalin.com/oe-pos</a:t>
            </a:r>
            <a:r>
              <a:rPr lang="en-US" sz="24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93664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1C2CC1F-AC44-4047-A3C4-05904427B7F6}"/>
              </a:ext>
            </a:extLst>
          </p:cNvPr>
          <p:cNvSpPr/>
          <p:nvPr/>
        </p:nvSpPr>
        <p:spPr>
          <a:xfrm>
            <a:off x="0" y="2256363"/>
            <a:ext cx="9144000" cy="14706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1479" y="1196711"/>
            <a:ext cx="5663230" cy="2495609"/>
          </a:xfrm>
        </p:spPr>
        <p:txBody>
          <a:bodyPr/>
          <a:lstStyle/>
          <a:p>
            <a:pPr algn="ctr">
              <a:spcAft>
                <a:spcPts val="1800"/>
              </a:spcAft>
            </a:pPr>
            <a:r>
              <a:rPr lang="en-US" sz="3200" dirty="0"/>
              <a:t>Don’t forget to enroll!</a:t>
            </a:r>
          </a:p>
          <a:p>
            <a:pPr algn="ctr"/>
            <a:br>
              <a:rPr lang="en-US" sz="3200" dirty="0"/>
            </a:br>
            <a:r>
              <a:rPr lang="en-US" sz="3200" dirty="0">
                <a:solidFill>
                  <a:schemeClr val="tx2"/>
                </a:solidFill>
              </a:rPr>
              <a:t>Open enrollment is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  <a:highlight>
                  <a:srgbClr val="FFFF00"/>
                </a:highlight>
              </a:rPr>
              <a:t>XX/XX/XXXX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B394C2-C75B-5249-9EBA-01CEDDAE11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043" y="4451031"/>
            <a:ext cx="2233914" cy="24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5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Choose Delta Dental?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Expertise</a:t>
            </a:r>
          </a:p>
          <a:p>
            <a:r>
              <a:rPr lang="en-US" sz="1600" dirty="0"/>
              <a:t>All we do is dental—</a:t>
            </a:r>
            <a:r>
              <a:rPr lang="en-US" sz="1600" i="1" dirty="0"/>
              <a:t>and we do it better!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Experience </a:t>
            </a:r>
          </a:p>
          <a:p>
            <a:r>
              <a:rPr lang="en-US" sz="1600" dirty="0"/>
              <a:t>Delta Dental has used science to advance oral health for more than 60 years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Access </a:t>
            </a:r>
          </a:p>
          <a:p>
            <a:pPr>
              <a:spcAft>
                <a:spcPts val="0"/>
              </a:spcAft>
            </a:pPr>
            <a:r>
              <a:rPr lang="en-US" sz="1600" dirty="0"/>
              <a:t>Two of the nation’s largest networks of participating dentists</a:t>
            </a:r>
          </a:p>
          <a:p>
            <a:r>
              <a:rPr lang="en-US" sz="1600" dirty="0"/>
              <a:t>With three out of four dentists participating nationwide, finding a dentist is easy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Service</a:t>
            </a:r>
          </a:p>
          <a:p>
            <a:pPr>
              <a:spcAft>
                <a:spcPts val="0"/>
              </a:spcAft>
            </a:pPr>
            <a:r>
              <a:rPr lang="en-US" sz="1600" dirty="0"/>
              <a:t>Local customer service representatives</a:t>
            </a:r>
          </a:p>
          <a:p>
            <a:r>
              <a:rPr lang="en-US" sz="1600" spc="-10" dirty="0">
                <a:cs typeface="Calibri"/>
              </a:rPr>
              <a:t>99</a:t>
            </a:r>
            <a:r>
              <a:rPr lang="en-US" sz="1600" dirty="0">
                <a:cs typeface="Calibri"/>
              </a:rPr>
              <a:t>+</a:t>
            </a:r>
            <a:r>
              <a:rPr lang="en-US" sz="1600" spc="15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percent</a:t>
            </a:r>
            <a:r>
              <a:rPr lang="en-US" sz="1600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o</a:t>
            </a:r>
            <a:r>
              <a:rPr lang="en-US" sz="1600" dirty="0">
                <a:cs typeface="Calibri"/>
              </a:rPr>
              <a:t>f</a:t>
            </a:r>
            <a:r>
              <a:rPr lang="en-US" sz="1600" spc="-5" dirty="0">
                <a:cs typeface="Calibri"/>
              </a:rPr>
              <a:t> </a:t>
            </a:r>
            <a:r>
              <a:rPr lang="en-US" sz="1600" dirty="0">
                <a:cs typeface="Calibri"/>
              </a:rPr>
              <a:t>all inq</a:t>
            </a:r>
            <a:r>
              <a:rPr lang="en-US" sz="1600" spc="-5" dirty="0">
                <a:cs typeface="Calibri"/>
              </a:rPr>
              <a:t>u</a:t>
            </a:r>
            <a:r>
              <a:rPr lang="en-US" sz="1600" spc="5" dirty="0">
                <a:cs typeface="Calibri"/>
              </a:rPr>
              <a:t>i</a:t>
            </a:r>
            <a:r>
              <a:rPr lang="en-US" sz="1600" dirty="0">
                <a:cs typeface="Calibri"/>
              </a:rPr>
              <a:t>r</a:t>
            </a:r>
            <a:r>
              <a:rPr lang="en-US" sz="1600" spc="5" dirty="0">
                <a:cs typeface="Calibri"/>
              </a:rPr>
              <a:t>i</a:t>
            </a:r>
            <a:r>
              <a:rPr lang="en-US" sz="1600" dirty="0">
                <a:cs typeface="Calibri"/>
              </a:rPr>
              <a:t>es</a:t>
            </a:r>
            <a:r>
              <a:rPr lang="en-US" sz="1600" spc="-20" dirty="0">
                <a:cs typeface="Calibri"/>
              </a:rPr>
              <a:t> </a:t>
            </a:r>
            <a:r>
              <a:rPr lang="en-US" sz="1600" spc="-25" dirty="0">
                <a:cs typeface="Calibri"/>
              </a:rPr>
              <a:t>r</a:t>
            </a:r>
            <a:r>
              <a:rPr lang="en-US" sz="1600" dirty="0">
                <a:cs typeface="Calibri"/>
              </a:rPr>
              <a:t>esol</a:t>
            </a:r>
            <a:r>
              <a:rPr lang="en-US" sz="1600" spc="-25" dirty="0">
                <a:cs typeface="Calibri"/>
              </a:rPr>
              <a:t>v</a:t>
            </a:r>
            <a:r>
              <a:rPr lang="en-US" sz="1600" dirty="0">
                <a:cs typeface="Calibri"/>
              </a:rPr>
              <a:t>ed</a:t>
            </a:r>
            <a:r>
              <a:rPr lang="en-US" sz="1600" spc="5" dirty="0">
                <a:cs typeface="Calibri"/>
              </a:rPr>
              <a:t> </a:t>
            </a:r>
            <a:r>
              <a:rPr lang="en-US" sz="1600" spc="-5" dirty="0">
                <a:cs typeface="Calibri"/>
              </a:rPr>
              <a:t>o</a:t>
            </a:r>
            <a:r>
              <a:rPr lang="en-US" sz="1600" dirty="0">
                <a:cs typeface="Calibri"/>
              </a:rPr>
              <a:t>n</a:t>
            </a:r>
            <a:r>
              <a:rPr lang="en-US" sz="1600" spc="-15" dirty="0">
                <a:cs typeface="Calibri"/>
              </a:rPr>
              <a:t> </a:t>
            </a:r>
            <a:r>
              <a:rPr lang="en-US" sz="1600" dirty="0">
                <a:cs typeface="Calibri"/>
              </a:rPr>
              <a:t>the </a:t>
            </a:r>
            <a:r>
              <a:rPr lang="en-US" sz="1600" spc="-10" dirty="0">
                <a:cs typeface="Calibri"/>
              </a:rPr>
              <a:t>f</a:t>
            </a:r>
            <a:r>
              <a:rPr lang="en-US" sz="1600" dirty="0">
                <a:cs typeface="Calibri"/>
              </a:rPr>
              <a:t>i</a:t>
            </a:r>
            <a:r>
              <a:rPr lang="en-US" sz="1600" spc="-20" dirty="0">
                <a:cs typeface="Calibri"/>
              </a:rPr>
              <a:t>r</a:t>
            </a:r>
            <a:r>
              <a:rPr lang="en-US" sz="1600" spc="-15" dirty="0">
                <a:cs typeface="Calibri"/>
              </a:rPr>
              <a:t>s</a:t>
            </a:r>
            <a:r>
              <a:rPr lang="en-US" sz="1600" dirty="0">
                <a:cs typeface="Calibri"/>
              </a:rPr>
              <a:t>t </a:t>
            </a:r>
            <a:r>
              <a:rPr lang="en-US" sz="1600" spc="-15" dirty="0">
                <a:cs typeface="Calibri"/>
              </a:rPr>
              <a:t>c</a:t>
            </a:r>
            <a:r>
              <a:rPr lang="en-US" sz="1600" dirty="0">
                <a:cs typeface="Calibri"/>
              </a:rPr>
              <a:t>all</a:t>
            </a:r>
            <a:endParaRPr lang="en-US" sz="1600" dirty="0"/>
          </a:p>
          <a:p>
            <a:pPr marL="0" indent="0">
              <a:spcAft>
                <a:spcPts val="0"/>
              </a:spcAft>
              <a:buNone/>
            </a:pPr>
            <a:r>
              <a:rPr lang="en-US" sz="1800" dirty="0">
                <a:solidFill>
                  <a:schemeClr val="tx2"/>
                </a:solidFill>
              </a:rPr>
              <a:t>Community</a:t>
            </a:r>
          </a:p>
          <a:p>
            <a:r>
              <a:rPr lang="en-US" sz="1600" dirty="0"/>
              <a:t>Committed to building healthy, smart, vibrant</a:t>
            </a:r>
            <a:r>
              <a:rPr lang="en-US" sz="1600" i="1" dirty="0"/>
              <a:t>—and inclusive—</a:t>
            </a:r>
            <a:r>
              <a:rPr lang="en-US" sz="1600" dirty="0"/>
              <a:t>communities for all </a:t>
            </a:r>
          </a:p>
        </p:txBody>
      </p:sp>
    </p:spTree>
    <p:extLst>
      <p:ext uri="{BB962C8B-B14F-4D97-AF65-F5344CB8AC3E}">
        <p14:creationId xmlns:p14="http://schemas.microsoft.com/office/powerpoint/2010/main" val="632228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5BBEC-AE91-9E4E-BA6E-F62B4805B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Overview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7F26B27-3967-2142-8BF2-9E1DB8993D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9684988"/>
              </p:ext>
            </p:extLst>
          </p:nvPr>
        </p:nvGraphicFramePr>
        <p:xfrm>
          <a:off x="252413" y="1057275"/>
          <a:ext cx="8620124" cy="36322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3150006">
                  <a:extLst>
                    <a:ext uri="{9D8B030D-6E8A-4147-A177-3AD203B41FA5}">
                      <a16:colId xmlns:a16="http://schemas.microsoft.com/office/drawing/2014/main" val="3591156415"/>
                    </a:ext>
                  </a:extLst>
                </a:gridCol>
                <a:gridCol w="1881962">
                  <a:extLst>
                    <a:ext uri="{9D8B030D-6E8A-4147-A177-3AD203B41FA5}">
                      <a16:colId xmlns:a16="http://schemas.microsoft.com/office/drawing/2014/main" val="2892999923"/>
                    </a:ext>
                  </a:extLst>
                </a:gridCol>
                <a:gridCol w="1924493">
                  <a:extLst>
                    <a:ext uri="{9D8B030D-6E8A-4147-A177-3AD203B41FA5}">
                      <a16:colId xmlns:a16="http://schemas.microsoft.com/office/drawing/2014/main" val="2237949689"/>
                    </a:ext>
                  </a:extLst>
                </a:gridCol>
                <a:gridCol w="1663663">
                  <a:extLst>
                    <a:ext uri="{9D8B030D-6E8A-4147-A177-3AD203B41FA5}">
                      <a16:colId xmlns:a16="http://schemas.microsoft.com/office/drawing/2014/main" val="3691722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Delta Dental PPO</a:t>
                      </a:r>
                    </a:p>
                  </a:txBody>
                  <a:tcPr anchor="ctr"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Delta Dental Premier</a:t>
                      </a:r>
                    </a:p>
                  </a:txBody>
                  <a:tcPr anchor="ctr"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Nonparticipating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354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Diagnostic and preventive services</a:t>
                      </a:r>
                      <a:r>
                        <a:rPr lang="en-US" sz="1400" dirty="0"/>
                        <a:t>—exams and cleanings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2377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Radiographs</a:t>
                      </a:r>
                      <a:r>
                        <a:rPr lang="en-US" sz="1400" dirty="0"/>
                        <a:t>—X-rays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913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Minor restorative</a:t>
                      </a:r>
                      <a:r>
                        <a:rPr lang="en-US" sz="1400" dirty="0"/>
                        <a:t>—fillings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38273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Endodontics</a:t>
                      </a:r>
                      <a:r>
                        <a:rPr lang="en-US" sz="1400" dirty="0"/>
                        <a:t>—root canals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07533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Periodontics</a:t>
                      </a:r>
                      <a:r>
                        <a:rPr lang="en-US" sz="1400" dirty="0"/>
                        <a:t>—treatment of gum disease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9652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Major restorative</a:t>
                      </a:r>
                      <a:r>
                        <a:rPr lang="en-US" sz="1400" dirty="0"/>
                        <a:t>—crowns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84985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Prosthodontics</a:t>
                      </a:r>
                      <a:r>
                        <a:rPr lang="en-US" sz="1400" dirty="0"/>
                        <a:t>—bridges, implants </a:t>
                      </a:r>
                      <a:br>
                        <a:rPr lang="en-US" sz="1400" dirty="0"/>
                      </a:br>
                      <a:r>
                        <a:rPr lang="en-US" sz="1400" dirty="0"/>
                        <a:t>and dentures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X%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84082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Annual deductible (per person)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B w="9525" cap="flat" cmpd="sng" algn="ctr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$X</a:t>
                      </a:r>
                    </a:p>
                  </a:txBody>
                  <a:tcPr anchor="ctr">
                    <a:lnR w="9525" cap="flat" cmpd="sng" algn="ctr">
                      <a:noFill/>
                      <a:prstDash val="solid"/>
                    </a:lnR>
                    <a:lnB w="9525" cap="flat" cmpd="sng" algn="ctr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375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210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8C33D-A6E7-6345-A76E-EF0CBD0A3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Dentistry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FF5E5-0779-9540-BB0F-6EFF20A3E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1" y="1056922"/>
            <a:ext cx="7966055" cy="3748994"/>
          </a:xfrm>
        </p:spPr>
        <p:txBody>
          <a:bodyPr/>
          <a:lstStyle/>
          <a:p>
            <a:r>
              <a:rPr lang="en-US" sz="1800" dirty="0"/>
              <a:t>Extra benefits when you need them</a:t>
            </a:r>
          </a:p>
          <a:p>
            <a:r>
              <a:rPr lang="en-US" sz="1800" dirty="0"/>
              <a:t>Plans designed around evidence-based research</a:t>
            </a:r>
          </a:p>
          <a:p>
            <a:r>
              <a:rPr lang="en-US" sz="1800" dirty="0"/>
              <a:t>Help at-risk individuals manage their disease</a:t>
            </a:r>
          </a:p>
          <a:p>
            <a:r>
              <a:rPr lang="en-US" sz="1800" dirty="0"/>
              <a:t>No additional costs for these benefits</a:t>
            </a:r>
          </a:p>
          <a:p>
            <a:pPr>
              <a:spcAft>
                <a:spcPts val="0"/>
              </a:spcAft>
            </a:pPr>
            <a:r>
              <a:rPr lang="en-US" sz="1800" dirty="0"/>
              <a:t>Members with the following conditions are eligible: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Diabetes and periodontal disease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Pregnancy and periodontal disease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Individuals at risk for infective endocarditis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Renal dialysis patients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Suppressed immune systems (HIV positive, chemotherapy, organ transplant, stem cell transplant)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CA4DF3E-7134-3A4F-9BAA-1F70C64DC4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390" y="1651460"/>
            <a:ext cx="1069665" cy="96448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5E09F298-F292-4849-B333-D7936682D4FF}"/>
              </a:ext>
            </a:extLst>
          </p:cNvPr>
          <p:cNvSpPr/>
          <p:nvPr/>
        </p:nvSpPr>
        <p:spPr>
          <a:xfrm>
            <a:off x="6282291" y="1175177"/>
            <a:ext cx="1936676" cy="1875316"/>
          </a:xfrm>
          <a:prstGeom prst="ellipse">
            <a:avLst/>
          </a:prstGeom>
          <a:noFill/>
          <a:ln w="38100" cap="flat" cmpd="sng" algn="ctr">
            <a:solidFill>
              <a:srgbClr val="37A521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E5E5E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849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8B46F-E6B5-0F40-AD04-46FEAC11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Stay in Network!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2941D-5EA4-8942-8098-BD2F393AF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3" y="1056922"/>
            <a:ext cx="7360000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may see any dentist you like. However, you will likely save the most money and receive the highest level of coverage when you visit a </a:t>
            </a:r>
            <a:r>
              <a:rPr lang="en-US" dirty="0">
                <a:solidFill>
                  <a:schemeClr val="tx2"/>
                </a:solidFill>
              </a:rPr>
              <a:t>Delta Dental PPO </a:t>
            </a:r>
            <a:r>
              <a:rPr lang="en-US" dirty="0"/>
              <a:t>dentist.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5F1FA4-BEB5-094C-866A-5C71E2D120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2262080"/>
            <a:ext cx="8026580" cy="221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45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716E01-5561-8D44-9001-C93025015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0" y="2262081"/>
            <a:ext cx="8066281" cy="2194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C8B46F-E6B5-0F40-AD04-46FEAC11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Stay in Network!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E2941D-5EA4-8942-8098-BD2F393AF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3" y="1056922"/>
            <a:ext cx="7360000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may see any dentist you like. However, you will likely save the most money and receive the highest level of coverage when you visit a </a:t>
            </a:r>
            <a:r>
              <a:rPr lang="en-US" dirty="0">
                <a:solidFill>
                  <a:schemeClr val="tx2"/>
                </a:solidFill>
              </a:rPr>
              <a:t>Delta Dental PPO </a:t>
            </a:r>
            <a:r>
              <a:rPr lang="en-US" dirty="0"/>
              <a:t>dentist.</a:t>
            </a:r>
          </a:p>
        </p:txBody>
      </p:sp>
    </p:spTree>
    <p:extLst>
      <p:ext uri="{BB962C8B-B14F-4D97-AF65-F5344CB8AC3E}">
        <p14:creationId xmlns:p14="http://schemas.microsoft.com/office/powerpoint/2010/main" val="110200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7E1F-AACE-EA4A-8C94-9B23BDA88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 Resources—Online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9BF46-A64D-7046-833B-9CB591C5A8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00" y="2388822"/>
            <a:ext cx="2383962" cy="2281701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chemeClr val="tx2"/>
                </a:solidFill>
              </a:rPr>
              <a:t>Consumer Toolkit®</a:t>
            </a:r>
          </a:p>
          <a:p>
            <a:r>
              <a:rPr lang="en-US" sz="1600" dirty="0"/>
              <a:t>Verify eligibility status</a:t>
            </a:r>
          </a:p>
          <a:p>
            <a:r>
              <a:rPr lang="en-US" sz="1600" dirty="0"/>
              <a:t>View benefit overview</a:t>
            </a:r>
          </a:p>
          <a:p>
            <a:r>
              <a:rPr lang="en-US" sz="1600" dirty="0"/>
              <a:t>View/print Explanations of Benefits (EOB)</a:t>
            </a:r>
          </a:p>
          <a:p>
            <a:r>
              <a:rPr lang="en-US" sz="1600" dirty="0"/>
              <a:t>View/print ID cards</a:t>
            </a:r>
          </a:p>
          <a:p>
            <a:r>
              <a:rPr lang="en-US" sz="1600" dirty="0"/>
              <a:t>Find a dentist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5F81AD-B5DC-9340-92A3-1BAFB4ADED54}"/>
              </a:ext>
            </a:extLst>
          </p:cNvPr>
          <p:cNvSpPr txBox="1">
            <a:spLocks/>
          </p:cNvSpPr>
          <p:nvPr/>
        </p:nvSpPr>
        <p:spPr>
          <a:xfrm>
            <a:off x="3807734" y="2388821"/>
            <a:ext cx="2720659" cy="22817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46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0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62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34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solidFill>
                  <a:schemeClr val="tx2"/>
                </a:solidFill>
              </a:rPr>
              <a:t>Mobile app</a:t>
            </a:r>
          </a:p>
          <a:p>
            <a:r>
              <a:rPr lang="en-US" sz="1600" dirty="0"/>
              <a:t>Verify eligibility and benefits</a:t>
            </a:r>
          </a:p>
          <a:p>
            <a:r>
              <a:rPr lang="en-US" sz="1600" dirty="0"/>
              <a:t>Find a dentist</a:t>
            </a:r>
          </a:p>
          <a:p>
            <a:r>
              <a:rPr lang="en-US" sz="1600" dirty="0"/>
              <a:t>Dental cost comparison tool</a:t>
            </a:r>
          </a:p>
          <a:p>
            <a:r>
              <a:rPr lang="en-US" sz="1600" dirty="0"/>
              <a:t>View ID card</a:t>
            </a:r>
          </a:p>
          <a:p>
            <a:pPr marL="0" indent="0">
              <a:buNone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Available for Apple iOS or Android users. Visit the App Store (Apple) or Google Play (Android) and search for ‘Delta Dental.’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E5B8A82-0E9F-8448-9343-B932098195B0}"/>
              </a:ext>
            </a:extLst>
          </p:cNvPr>
          <p:cNvSpPr txBox="1">
            <a:spLocks/>
          </p:cNvSpPr>
          <p:nvPr/>
        </p:nvSpPr>
        <p:spPr>
          <a:xfrm>
            <a:off x="252911" y="1056922"/>
            <a:ext cx="7966055" cy="11971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46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18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0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62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342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</a:rPr>
              <a:t>Access to your dental plan information online 24/7</a:t>
            </a:r>
          </a:p>
          <a:p>
            <a:pPr marL="0" indent="0">
              <a:buNone/>
            </a:pPr>
            <a:r>
              <a:rPr lang="en-US" sz="1800" dirty="0"/>
              <a:t>Our online tools give you secure access to your dental benefits information around the clock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DEF7939-9009-0441-BD01-DC26D54C988A}"/>
              </a:ext>
            </a:extLst>
          </p:cNvPr>
          <p:cNvCxnSpPr>
            <a:cxnSpLocks/>
          </p:cNvCxnSpPr>
          <p:nvPr/>
        </p:nvCxnSpPr>
        <p:spPr>
          <a:xfrm>
            <a:off x="3508747" y="2325023"/>
            <a:ext cx="0" cy="2416420"/>
          </a:xfrm>
          <a:prstGeom prst="straightConnector1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Screen Shot 2018-06-26 at 4.08.58 PM.png">
            <a:extLst>
              <a:ext uri="{FF2B5EF4-FFF2-40B4-BE49-F238E27FC236}">
                <a16:creationId xmlns:a16="http://schemas.microsoft.com/office/drawing/2014/main" id="{380E0D28-93FC-554F-AEAB-D3E03CBA1F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9904">
            <a:off x="6889928" y="2128584"/>
            <a:ext cx="1318428" cy="242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34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C0E72-B7A9-D14F-8D17-F3A748BE8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2" y="192858"/>
            <a:ext cx="8619626" cy="1196104"/>
          </a:xfrm>
        </p:spPr>
        <p:txBody>
          <a:bodyPr/>
          <a:lstStyle/>
          <a:p>
            <a:r>
              <a:rPr lang="en-US" dirty="0"/>
              <a:t>Member Resources—</a:t>
            </a:r>
            <a:br>
              <a:rPr lang="en-US" dirty="0"/>
            </a:br>
            <a:r>
              <a:rPr lang="en-US" dirty="0"/>
              <a:t>Website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00A08-9EE9-E84B-91AB-8F7179A51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12" y="1412941"/>
            <a:ext cx="4481134" cy="35377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Delta Dental </a:t>
            </a:r>
            <a:r>
              <a:rPr lang="en-US"/>
              <a:t>of Indiana </a:t>
            </a:r>
            <a:r>
              <a:rPr lang="en-US" dirty="0"/>
              <a:t>website: </a:t>
            </a:r>
            <a:br>
              <a:rPr lang="en-US" dirty="0"/>
            </a:br>
            <a:r>
              <a:rPr lang="en-US" dirty="0">
                <a:solidFill>
                  <a:schemeClr val="tx2"/>
                </a:solidFill>
                <a:hlinkClick r:id="rId3"/>
              </a:rPr>
              <a:t>www.deltadentalin.com</a:t>
            </a:r>
            <a:r>
              <a:rPr lang="en-US" dirty="0">
                <a:solidFill>
                  <a:schemeClr val="tx2"/>
                </a:solidFill>
              </a:rPr>
              <a:t>  </a:t>
            </a:r>
          </a:p>
          <a:p>
            <a:r>
              <a:rPr lang="en-US" dirty="0"/>
              <a:t>Find a participating dentist</a:t>
            </a:r>
          </a:p>
          <a:p>
            <a:r>
              <a:rPr lang="en-US" dirty="0"/>
              <a:t>Benefit From Your Benefits video series</a:t>
            </a:r>
          </a:p>
          <a:p>
            <a:r>
              <a:rPr lang="en-US" dirty="0"/>
              <a:t>View and download </a:t>
            </a:r>
            <a:r>
              <a:rPr lang="en-US" dirty="0" err="1"/>
              <a:t>LifeSmile</a:t>
            </a:r>
            <a:r>
              <a:rPr lang="en-US" baseline="30000" dirty="0" err="1"/>
              <a:t>TM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Wellness materials</a:t>
            </a:r>
          </a:p>
          <a:p>
            <a:r>
              <a:rPr lang="en-US" dirty="0" err="1"/>
              <a:t>LifeSmile</a:t>
            </a:r>
            <a:r>
              <a:rPr lang="en-US" dirty="0"/>
              <a:t> Score risk assessment</a:t>
            </a:r>
          </a:p>
          <a:p>
            <a:r>
              <a:rPr lang="en-US" dirty="0"/>
              <a:t>grin! Magazine</a:t>
            </a:r>
          </a:p>
          <a:p>
            <a:r>
              <a:rPr lang="en-US" dirty="0"/>
              <a:t>Refer your dentist online form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DAC4C0D-0AED-0648-8452-284B9CBD0762}"/>
              </a:ext>
            </a:extLst>
          </p:cNvPr>
          <p:cNvGrpSpPr/>
          <p:nvPr/>
        </p:nvGrpSpPr>
        <p:grpSpPr>
          <a:xfrm>
            <a:off x="4849792" y="0"/>
            <a:ext cx="4294208" cy="5143500"/>
            <a:chOff x="4849792" y="0"/>
            <a:chExt cx="4294208" cy="5143500"/>
          </a:xfrm>
        </p:grpSpPr>
        <p:pic>
          <p:nvPicPr>
            <p:cNvPr id="5" name="Picture 4" descr="A computer sitting on top of a wooden table&#10;&#10;Description automatically generated">
              <a:extLst>
                <a:ext uri="{FF2B5EF4-FFF2-40B4-BE49-F238E27FC236}">
                  <a16:creationId xmlns:a16="http://schemas.microsoft.com/office/drawing/2014/main" id="{AE66A24A-B897-624C-A186-8439F92A77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96" r="19692"/>
            <a:stretch/>
          </p:blipFill>
          <p:spPr>
            <a:xfrm>
              <a:off x="4849792" y="0"/>
              <a:ext cx="4294208" cy="514350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B9DC288-49E9-0543-9565-E8313A1DFE71}"/>
                </a:ext>
              </a:extLst>
            </p:cNvPr>
            <p:cNvSpPr/>
            <p:nvPr/>
          </p:nvSpPr>
          <p:spPr>
            <a:xfrm rot="19890241">
              <a:off x="5568717" y="1536045"/>
              <a:ext cx="876472" cy="91550"/>
            </a:xfrm>
            <a:prstGeom prst="rect">
              <a:avLst/>
            </a:prstGeom>
            <a:solidFill>
              <a:srgbClr val="FE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D227EC0E-E427-0146-80D0-B7D47D46D72E}"/>
              </a:ext>
            </a:extLst>
          </p:cNvPr>
          <p:cNvSpPr/>
          <p:nvPr/>
        </p:nvSpPr>
        <p:spPr>
          <a:xfrm rot="19890241">
            <a:off x="6387591" y="987159"/>
            <a:ext cx="876472" cy="112121"/>
          </a:xfrm>
          <a:prstGeom prst="rect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60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1CD2C3B-DA26-0549-951C-DFCE0973DF94}"/>
              </a:ext>
            </a:extLst>
          </p:cNvPr>
          <p:cNvSpPr/>
          <p:nvPr/>
        </p:nvSpPr>
        <p:spPr>
          <a:xfrm>
            <a:off x="713739" y="3645325"/>
            <a:ext cx="7697972" cy="7974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2B7A5-186E-0F4F-9331-FA2C401CC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a Dentist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61F8DE-BE4B-7246-AF00-D9C156F97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Online dentist search tool</a:t>
            </a:r>
            <a:r>
              <a:rPr lang="en-US" dirty="0"/>
              <a:t>—</a:t>
            </a:r>
            <a:r>
              <a:rPr lang="en-US" dirty="0" err="1"/>
              <a:t>www.deltadentalin.com</a:t>
            </a:r>
            <a:r>
              <a:rPr lang="en-US" dirty="0"/>
              <a:t>/</a:t>
            </a:r>
            <a:r>
              <a:rPr lang="en-US" dirty="0" err="1"/>
              <a:t>findadentist</a:t>
            </a:r>
            <a:endParaRPr lang="en-US" dirty="0"/>
          </a:p>
          <a:p>
            <a:pPr lvl="1"/>
            <a:r>
              <a:rPr lang="en-US" sz="1600" dirty="0"/>
              <a:t>Choose your network from the list—Your plan uses the Delta Dental PPO and Delta Dental Premier networks. To find a dentist in these networks, select "Delta Dental PPO Plus Premier" as your plan option when searching.</a:t>
            </a:r>
          </a:p>
          <a:p>
            <a:r>
              <a:rPr lang="en-US" dirty="0">
                <a:solidFill>
                  <a:schemeClr val="tx2"/>
                </a:solidFill>
              </a:rPr>
              <a:t>Consumer Toolkit</a:t>
            </a:r>
            <a:r>
              <a:rPr lang="en-US" dirty="0"/>
              <a:t>—</a:t>
            </a:r>
            <a:r>
              <a:rPr lang="en-US" dirty="0" err="1"/>
              <a:t>www.consumertoolkit.com</a:t>
            </a:r>
            <a:endParaRPr lang="en-US" dirty="0"/>
          </a:p>
          <a:p>
            <a:r>
              <a:rPr lang="en-US" dirty="0">
                <a:solidFill>
                  <a:schemeClr val="tx2"/>
                </a:solidFill>
              </a:rPr>
              <a:t>Customer service</a:t>
            </a:r>
            <a:r>
              <a:rPr lang="en-US" dirty="0"/>
              <a:t>—Call us toll free at 800-524-0149, and the automated system will provide you with a list of participating dentists near you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Always ask your dentist if he or she is a participating dentist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with your Delta Dental plan before receiving any dental services.</a:t>
            </a:r>
          </a:p>
        </p:txBody>
      </p:sp>
    </p:spTree>
    <p:extLst>
      <p:ext uri="{BB962C8B-B14F-4D97-AF65-F5344CB8AC3E}">
        <p14:creationId xmlns:p14="http://schemas.microsoft.com/office/powerpoint/2010/main" val="1336660840"/>
      </p:ext>
    </p:extLst>
  </p:cSld>
  <p:clrMapOvr>
    <a:masterClrMapping/>
  </p:clrMapOvr>
</p:sld>
</file>

<file path=ppt/theme/theme1.xml><?xml version="1.0" encoding="utf-8"?>
<a:theme xmlns:a="http://schemas.openxmlformats.org/drawingml/2006/main" name="DD_PPT_Calibri_Template_DRAFT_Nov15">
  <a:themeElements>
    <a:clrScheme name="Custom 3">
      <a:dk1>
        <a:srgbClr val="000000"/>
      </a:dk1>
      <a:lt1>
        <a:srgbClr val="FFFFFF"/>
      </a:lt1>
      <a:dk2>
        <a:srgbClr val="43B02A"/>
      </a:dk2>
      <a:lt2>
        <a:srgbClr val="BFBFBF"/>
      </a:lt2>
      <a:accent1>
        <a:srgbClr val="563D82"/>
      </a:accent1>
      <a:accent2>
        <a:srgbClr val="00AEC7"/>
      </a:accent2>
      <a:accent3>
        <a:srgbClr val="DC582A"/>
      </a:accent3>
      <a:accent4>
        <a:srgbClr val="8ED07F"/>
      </a:accent4>
      <a:accent5>
        <a:srgbClr val="9A8BB4"/>
      </a:accent5>
      <a:accent6>
        <a:srgbClr val="EA9B7F"/>
      </a:accent6>
      <a:hlink>
        <a:srgbClr val="44AF29"/>
      </a:hlink>
      <a:folHlink>
        <a:srgbClr val="44AF2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DPA Customizable Master Presentation Document" ma:contentTypeID="0x0101005980AAE05B05FA41B68ED68E0451218F080049D909691A3FD14ABFED0930024CE156" ma:contentTypeVersion="1" ma:contentTypeDescription="" ma:contentTypeScope="" ma:versionID="e41477f055182dfc68e3f219af3220fc">
  <xsd:schema xmlns:xsd="http://www.w3.org/2001/XMLSchema" xmlns:xs="http://www.w3.org/2001/XMLSchema" xmlns:p="http://schemas.microsoft.com/office/2006/metadata/properties" xmlns:ns2="9054f10c-3419-4386-b958-bb9f9e70578e" targetNamespace="http://schemas.microsoft.com/office/2006/metadata/properties" ma:root="true" ma:fieldsID="d7efe8261bb4a1602065c62d79c8fc9b" ns2:_="">
    <xsd:import namespace="9054f10c-3419-4386-b958-bb9f9e70578e"/>
    <xsd:element name="properties">
      <xsd:complexType>
        <xsd:sequence>
          <xsd:element name="documentManagement">
            <xsd:complexType>
              <xsd:all>
                <xsd:element ref="ns2:pa9cd78a781b4360b17db77329dd7048" minOccurs="0"/>
                <xsd:element ref="ns2:TaxCatchAll" minOccurs="0"/>
                <xsd:element ref="ns2:TaxCatchAllLabel" minOccurs="0"/>
                <xsd:element ref="ns2:iabfffa100f945a5954591d4ea294b0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4f10c-3419-4386-b958-bb9f9e70578e" elementFormDefault="qualified">
    <xsd:import namespace="http://schemas.microsoft.com/office/2006/documentManagement/types"/>
    <xsd:import namespace="http://schemas.microsoft.com/office/infopath/2007/PartnerControls"/>
    <xsd:element name="pa9cd78a781b4360b17db77329dd7048" ma:index="8" nillable="true" ma:taxonomy="true" ma:internalName="pa9cd78a781b4360b17db77329dd7048" ma:taxonomyFieldName="BS_DocumentType" ma:displayName="Document Type" ma:fieldId="9a9cd78a-781b-4360-b17d-b77329dd7048" ma:taxonomyMulti="true" ma:sspId="e3d55b37-4cb6-468e-8d3d-ce5a7d278209" ma:termSetId="c6eb685f-2d44-4256-9a17-95113186742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description="" ma:hidden="true" ma:list="{311192e0-b083-40c6-a5dd-2c1180cfe121}" ma:internalName="TaxCatchAll" ma:showField="CatchAllData" ma:web="9054f10c-3419-4386-b958-bb9f9e7057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311192e0-b083-40c6-a5dd-2c1180cfe121}" ma:internalName="TaxCatchAllLabel" ma:readOnly="true" ma:showField="CatchAllDataLabel" ma:web="9054f10c-3419-4386-b958-bb9f9e7057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abfffa100f945a5954591d4ea294b0a" ma:index="12" nillable="true" ma:taxonomy="true" ma:internalName="iabfffa100f945a5954591d4ea294b0a" ma:taxonomyFieldName="MCP_x0020_Document_x0020_Status" ma:displayName="MCP Document Status" ma:default="" ma:fieldId="{2abfffa1-00f9-45a5-9545-91d4ea294b0a}" ma:taxonomyMulti="true" ma:sspId="e3d55b37-4cb6-468e-8d3d-ce5a7d278209" ma:termSetId="8cf44496-d4ab-4406-9b42-381280aaa1d7" ma:anchorId="07ab5b19-3f4e-459c-8df8-236d50b2e1ac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54f10c-3419-4386-b958-bb9f9e70578e">
      <Value>308</Value>
      <Value>302</Value>
    </TaxCatchAll>
    <pa9cd78a781b4360b17db77329dd7048 xmlns="9054f10c-3419-4386-b958-bb9f9e70578e">
      <Terms xmlns="http://schemas.microsoft.com/office/infopath/2007/PartnerControls">
        <TermInfo xmlns="http://schemas.microsoft.com/office/infopath/2007/PartnerControls">
          <TermName xmlns="http://schemas.microsoft.com/office/infopath/2007/PartnerControls">Collateral</TermName>
          <TermId xmlns="http://schemas.microsoft.com/office/infopath/2007/PartnerControls">345e058e-47df-434f-839c-c9a2d02b7bfa</TermId>
        </TermInfo>
      </Terms>
    </pa9cd78a781b4360b17db77329dd7048>
    <iabfffa100f945a5954591d4ea294b0a xmlns="9054f10c-3419-4386-b958-bb9f9e70578e">
      <Terms xmlns="http://schemas.microsoft.com/office/infopath/2007/PartnerControls">
        <TermInfo xmlns="http://schemas.microsoft.com/office/infopath/2007/PartnerControls">
          <TermName xmlns="http://schemas.microsoft.com/office/infopath/2007/PartnerControls">Final</TermName>
          <TermId xmlns="http://schemas.microsoft.com/office/infopath/2007/PartnerControls">e502ec8f-985c-44fc-bd7d-460bf8a6d234</TermId>
        </TermInfo>
      </Terms>
    </iabfffa100f945a5954591d4ea294b0a>
  </documentManagement>
</p:properties>
</file>

<file path=customXml/itemProps1.xml><?xml version="1.0" encoding="utf-8"?>
<ds:datastoreItem xmlns:ds="http://schemas.openxmlformats.org/officeDocument/2006/customXml" ds:itemID="{76635B87-4C82-486B-8321-1ADACD7D7B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38A490-5F95-4F6C-B9E4-A4F83260D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54f10c-3419-4386-b958-bb9f9e7057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B52C96-823B-4FB1-91D7-C43C263713A9}">
  <ds:schemaRefs>
    <ds:schemaRef ds:uri="http://schemas.microsoft.com/office/2006/metadata/properties"/>
    <ds:schemaRef ds:uri="http://schemas.microsoft.com/office/infopath/2007/PartnerControls"/>
    <ds:schemaRef ds:uri="9054f10c-3419-4386-b958-bb9f9e70578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31340</TotalTime>
  <Words>948</Words>
  <Application>Microsoft Macintosh PowerPoint</Application>
  <PresentationFormat>On-screen Show (16:9)</PresentationFormat>
  <Paragraphs>148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DD_PPT_Calibri_Template_DRAFT_Nov15</vt:lpstr>
      <vt:lpstr>Delta Dental of Indiana</vt:lpstr>
      <vt:lpstr>Why Choose Delta Dental?</vt:lpstr>
      <vt:lpstr>Benefits Overview</vt:lpstr>
      <vt:lpstr>Evidence-based Dentistry</vt:lpstr>
      <vt:lpstr>Stay in Network!</vt:lpstr>
      <vt:lpstr>Stay in Network!</vt:lpstr>
      <vt:lpstr>Member Resources—Online Tools</vt:lpstr>
      <vt:lpstr>Member Resources— Website</vt:lpstr>
      <vt:lpstr>Find a Dentist</vt:lpstr>
      <vt:lpstr>Visit Your Dentist!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DDPA Master Pres-Wide 2016</dc:title>
  <dc:creator>Richards, Andre</dc:creator>
  <cp:lastModifiedBy>Jennifer Hough</cp:lastModifiedBy>
  <cp:revision>539</cp:revision>
  <cp:lastPrinted>2016-09-26T20:22:25Z</cp:lastPrinted>
  <dcterms:created xsi:type="dcterms:W3CDTF">2015-11-13T21:18:16Z</dcterms:created>
  <dcterms:modified xsi:type="dcterms:W3CDTF">2020-09-18T16:25:07Z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0x0101005980AAE05B05FA41B68ED68E0451218F080049D909691A3FD14ABFED0930024CE156</vt:lpwstr>
  </property>
  <property fmtid="{D5CDD505-2E9C-101B-9397-08002B2CF9AE}" pid="3" name="f76546f00eaa4e68bc16be1874d3c79a">
    <vt:lpwstr/>
  </property>
  <property fmtid="{D5CDD505-2E9C-101B-9397-08002B2CF9AE}" pid="4" name="BS_FunctionalArea">
    <vt:lpwstr/>
  </property>
  <property fmtid="{D5CDD505-2E9C-101B-9397-08002B2CF9AE}" pid="5" name="BS_DocumentType">
    <vt:lpwstr>308;#Collateral|345e058e-47df-434f-839c-c9a2d02b7bfa</vt:lpwstr>
  </property>
  <property fmtid="{D5CDD505-2E9C-101B-9397-08002B2CF9AE}" pid="6" name="ob7cce4f650b48f994b93d3a5882eb8f">
    <vt:lpwstr/>
  </property>
  <property fmtid="{D5CDD505-2E9C-101B-9397-08002B2CF9AE}" pid="7" name="BS_ContentCategoryMulti">
    <vt:lpwstr/>
  </property>
  <property fmtid="{D5CDD505-2E9C-101B-9397-08002B2CF9AE}" pid="8" name="BS_CommitteesWorkgroups">
    <vt:lpwstr/>
  </property>
  <property fmtid="{D5CDD505-2E9C-101B-9397-08002B2CF9AE}" pid="9" name="dd19f9d79a764507af7c07e1724e1889">
    <vt:lpwstr/>
  </property>
  <property fmtid="{D5CDD505-2E9C-101B-9397-08002B2CF9AE}" pid="10" name="MCP Document Status">
    <vt:lpwstr>302;#Final|e502ec8f-985c-44fc-bd7d-460bf8a6d234</vt:lpwstr>
  </property>
</Properties>
</file>